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8" r:id="rId3"/>
    <p:sldId id="286" r:id="rId4"/>
    <p:sldId id="289" r:id="rId5"/>
    <p:sldId id="290" r:id="rId6"/>
    <p:sldId id="291" r:id="rId7"/>
    <p:sldId id="287" r:id="rId8"/>
    <p:sldId id="267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82" r:id="rId20"/>
    <p:sldId id="283" r:id="rId21"/>
    <p:sldId id="284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52"/>
  </p:normalViewPr>
  <p:slideViewPr>
    <p:cSldViewPr snapToGrid="0" snapToObjects="1">
      <p:cViewPr varScale="1">
        <p:scale>
          <a:sx n="137" d="100"/>
          <a:sy n="137" d="100"/>
        </p:scale>
        <p:origin x="22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A5C89-A39A-AC4E-814B-1B9B2A99F1FD}" type="datetimeFigureOut">
              <a:rPr kumimoji="1" lang="zh-CN" altLang="en-US" smtClean="0"/>
              <a:t>16/9/25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38A5-048B-7E47-B9B9-943153AF75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60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xinyminutes.com/docs/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600" dirty="0" smtClean="0"/>
              <a:t>机器学习和量化交易实战</a:t>
            </a:r>
            <a:endParaRPr kumimoji="1"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第二讲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7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CAPM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Portfolio</a:t>
            </a:r>
            <a:r>
              <a:rPr kumimoji="1" lang="zh-CN" altLang="en-US" dirty="0" smtClean="0"/>
              <a:t> 资产组合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［</a:t>
            </a:r>
            <a:r>
              <a:rPr kumimoji="1" lang="en-US" altLang="zh-CN" dirty="0" smtClean="0"/>
              <a:t>a%, b%, c%]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abs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a%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+abs(b%)+ abs(c%) = 100% 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7445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Market Portfolio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SP500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/>
              <a:t>沪深三百 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Etc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151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个股的</a:t>
            </a:r>
            <a:r>
              <a:rPr kumimoji="1" lang="en-US" altLang="zh-CN" dirty="0" smtClean="0"/>
              <a:t>CAPM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𝑏𝑒𝑡𝑎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𝑎𝑙𝑝h𝑎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𝑡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r>
                  <a:rPr kumimoji="1" lang="en-US" altLang="zh-CN" dirty="0" smtClean="0"/>
                  <a:t>CAPM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says</a:t>
                </a:r>
              </a:p>
              <a:p>
                <a:r>
                  <a:rPr kumimoji="1" lang="en-US" altLang="zh-CN" dirty="0" smtClean="0"/>
                  <a:t>E(alpha(t)) = 0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 smtClean="0"/>
                  <a:t>Linear scaled return of the market, with some noise at mean 0.</a:t>
                </a:r>
                <a:endParaRPr kumimoji="1" lang="en-US" altLang="zh-CN" dirty="0"/>
              </a:p>
              <a:p>
                <a:pPr algn="ctr"/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21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被动式管理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主动式</a:t>
            </a:r>
            <a:r>
              <a:rPr kumimoji="1" lang="zh-CN" altLang="en-US" dirty="0" smtClean="0"/>
              <a:t>管理基金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 smtClean="0"/>
                  <a:t>被动式管理：复制大盘指数，持有。</a:t>
                </a:r>
                <a:endParaRPr kumimoji="1" lang="en-US" altLang="zh-CN" dirty="0" smtClean="0"/>
              </a:p>
              <a:p>
                <a:r>
                  <a:rPr kumimoji="1" lang="zh-CN" altLang="en-US" dirty="0" smtClean="0"/>
                  <a:t>主动式管理：选择个股，频繁交易</a:t>
                </a:r>
                <a:endParaRPr kumimoji="1" lang="en-US" altLang="zh-CN" dirty="0" smtClean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𝑏𝑒𝑡𝑎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𝑎𝑙𝑝h𝑎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zh-CN" altLang="en-US" dirty="0" smtClean="0"/>
                  <a:t>关键分歧：</a:t>
                </a:r>
                <a:endParaRPr kumimoji="1" lang="en-US" altLang="zh-CN" dirty="0" smtClean="0"/>
              </a:p>
              <a:p>
                <a:r>
                  <a:rPr kumimoji="1" lang="en-US" altLang="zh-CN" dirty="0" smtClean="0"/>
                  <a:t>Alpha</a:t>
                </a:r>
                <a:r>
                  <a:rPr kumimoji="1" lang="zh-CN" altLang="en-US" dirty="0" smtClean="0"/>
                  <a:t> 是否是随机噪声， </a:t>
                </a:r>
                <a:r>
                  <a:rPr kumimoji="1" lang="en-US" altLang="zh-CN" dirty="0" smtClean="0"/>
                  <a:t>alpha</a:t>
                </a:r>
                <a:r>
                  <a:rPr kumimoji="1" lang="zh-CN" altLang="en-US" dirty="0" smtClean="0"/>
                  <a:t>的期望值是否为零。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148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投资组合的</a:t>
            </a:r>
            <a:r>
              <a:rPr kumimoji="1" lang="en-US" altLang="zh-CN" dirty="0" smtClean="0"/>
              <a:t>CAPM</a:t>
            </a:r>
            <a:r>
              <a:rPr kumimoji="1" lang="zh-CN" altLang="en-US" dirty="0" smtClean="0"/>
              <a:t> 模型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20" y="1846263"/>
            <a:ext cx="5778060" cy="4333545"/>
          </a:xfrm>
        </p:spPr>
      </p:pic>
    </p:spTree>
    <p:extLst>
      <p:ext uri="{BB962C8B-B14F-4D97-AF65-F5344CB8AC3E}">
        <p14:creationId xmlns:p14="http://schemas.microsoft.com/office/powerpoint/2010/main" val="123815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几个推论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E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alpha</a:t>
            </a:r>
            <a:r>
              <a:rPr kumimoji="1" lang="zh-CN" altLang="en-US" dirty="0" smtClean="0"/>
              <a:t>） ＝ </a:t>
            </a:r>
            <a:r>
              <a:rPr kumimoji="1" lang="en-US" altLang="zh-CN" dirty="0" smtClean="0"/>
              <a:t>0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选择好的</a:t>
            </a:r>
            <a:r>
              <a:rPr kumimoji="1" lang="en-US" altLang="zh-CN" dirty="0" smtClean="0"/>
              <a:t>beta</a:t>
            </a:r>
            <a:r>
              <a:rPr kumimoji="1" lang="zh-CN" altLang="en-US" dirty="0" smtClean="0"/>
              <a:t>值。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牛市：大</a:t>
            </a:r>
            <a:r>
              <a:rPr kumimoji="1" lang="en-US" altLang="zh-CN" dirty="0" smtClean="0"/>
              <a:t>beta</a:t>
            </a:r>
          </a:p>
          <a:p>
            <a:r>
              <a:rPr kumimoji="1" lang="zh-CN" altLang="en-US" dirty="0" smtClean="0"/>
              <a:t>熊市：小</a:t>
            </a:r>
            <a:r>
              <a:rPr kumimoji="1" lang="en-US" altLang="zh-CN" dirty="0" smtClean="0"/>
              <a:t>beta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如果市场有效假说成立，我们无法预测股市，也选不出来合适的</a:t>
            </a:r>
            <a:r>
              <a:rPr kumimoji="1" lang="en-US" altLang="zh-CN" dirty="0" smtClean="0"/>
              <a:t>beta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320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价格套利理论（</a:t>
            </a:r>
            <a:r>
              <a:rPr kumimoji="1" lang="en-US" altLang="zh-CN" dirty="0" smtClean="0"/>
              <a:t>APT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𝑏𝑒𝑡𝑎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𝑎𝑙𝑝h𝑎</m:t>
                        </m:r>
                      </m:e>
                      <m:sub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charset="0"/>
                      </a:rPr>
                      <m:t>(</m:t>
                    </m:r>
                    <m:r>
                      <a:rPr kumimoji="1" lang="en-US" altLang="zh-CN" i="1">
                        <a:latin typeface="Cambria Math" charset="0"/>
                      </a:rPr>
                      <m:t>𝑡</m:t>
                    </m:r>
                    <m:r>
                      <a:rPr kumimoji="1" lang="en-US" altLang="zh-CN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r>
                  <a:rPr kumimoji="1" lang="en-US" altLang="zh-CN" dirty="0" smtClean="0"/>
                  <a:t>Beta</a:t>
                </a:r>
                <a:r>
                  <a:rPr kumimoji="1" lang="zh-CN" altLang="en-US" dirty="0" smtClean="0"/>
                  <a:t> 不是常数，而是一个变量。</a:t>
                </a:r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r>
                  <a:rPr kumimoji="1" lang="en-US" altLang="zh-CN" dirty="0" smtClean="0"/>
                  <a:t>Beta</a:t>
                </a:r>
                <a:r>
                  <a:rPr kumimoji="1" lang="zh-CN" altLang="en-US" dirty="0" smtClean="0"/>
                  <a:t> ＝ </a:t>
                </a:r>
                <a:r>
                  <a:rPr kumimoji="1" lang="en-US" altLang="zh-CN" dirty="0" smtClean="0"/>
                  <a:t>w</a:t>
                </a:r>
                <a:r>
                  <a:rPr kumimoji="1" lang="zh-CN" altLang="en-US" dirty="0" smtClean="0"/>
                  <a:t>＊</a:t>
                </a:r>
                <a:r>
                  <a:rPr kumimoji="1" lang="en-US" altLang="zh-CN" dirty="0" smtClean="0"/>
                  <a:t>r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02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两只股票的例子</a:t>
            </a:r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Stock A: +1% mkt , beta = 1.0</a:t>
            </a:r>
          </a:p>
          <a:p>
            <a:r>
              <a:rPr kumimoji="1" lang="en-US" altLang="zh-CN" dirty="0" smtClean="0"/>
              <a:t>Stock B: -1% mkt , </a:t>
            </a:r>
            <a:r>
              <a:rPr kumimoji="1" lang="en-US" altLang="zh-CN" dirty="0" err="1" smtClean="0"/>
              <a:t>beta_b</a:t>
            </a:r>
            <a:r>
              <a:rPr kumimoji="1" lang="en-US" altLang="zh-CN" dirty="0" smtClean="0"/>
              <a:t> = 2.0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Long A, short B.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140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技术分析 </a:t>
            </a:r>
            <a:r>
              <a:rPr kumimoji="1" lang="en-US" altLang="zh-CN" dirty="0" smtClean="0"/>
              <a:t>vs </a:t>
            </a:r>
            <a:r>
              <a:rPr kumimoji="1" lang="zh-CN" altLang="en-US" dirty="0" smtClean="0"/>
              <a:t>基本面分析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历史数据：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价格，交易量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计算指标（</a:t>
            </a:r>
            <a:r>
              <a:rPr kumimoji="1" lang="en-US" altLang="zh-CN" dirty="0" smtClean="0"/>
              <a:t>features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启发式选择（经验，机器学习）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494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技术分析何时</a:t>
            </a:r>
            <a:r>
              <a:rPr kumimoji="1" lang="en-US" altLang="zh-CN" dirty="0" smtClean="0"/>
              <a:t>works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多个指标的非线性组合（机器学习）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短时</a:t>
            </a:r>
            <a:endParaRPr kumimoji="1" lang="en-US" altLang="zh-CN" dirty="0" smtClean="0"/>
          </a:p>
          <a:p>
            <a:r>
              <a:rPr kumimoji="1" lang="zh-CN" altLang="en-US" dirty="0" smtClean="0"/>
              <a:t>异类监测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587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这次和下次课程的任务目标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第二节课和第三节课是一个小单元，主要包括如下内容：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本次课：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掌握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语言和常用数据处理包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从技术分析到机器学习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下次课</a:t>
            </a:r>
            <a:r>
              <a:rPr kumimoji="1" lang="zh-CN" altLang="en-US" dirty="0">
                <a:sym typeface="Wingdings"/>
              </a:rPr>
              <a:t> </a:t>
            </a:r>
            <a:r>
              <a:rPr kumimoji="1" lang="zh-CN" altLang="en-US" dirty="0" smtClean="0">
                <a:sym typeface="Wingdings"/>
              </a:rPr>
              <a:t>（你们要的数据和程序，</a:t>
            </a:r>
            <a:r>
              <a:rPr kumimoji="1" lang="en-US" altLang="zh-CN" dirty="0" smtClean="0">
                <a:sym typeface="Wingdings"/>
              </a:rPr>
              <a:t>finally)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实战：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爬取金融数据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实战</a:t>
            </a:r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 利用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进行金融数据处理：数据清洗，数据可视化，特征提取，</a:t>
            </a:r>
            <a:r>
              <a:rPr kumimoji="1" lang="en-US" altLang="zh-CN" dirty="0" smtClean="0"/>
              <a:t>etc.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实战</a:t>
            </a:r>
            <a:r>
              <a:rPr kumimoji="1" lang="en-US" altLang="zh-CN" dirty="0" smtClean="0"/>
              <a:t>3:</a:t>
            </a:r>
            <a:r>
              <a:rPr kumimoji="1" lang="zh-CN" altLang="en-US" dirty="0" smtClean="0"/>
              <a:t>你的第一个基于机器学习的量化模型（</a:t>
            </a:r>
            <a:r>
              <a:rPr kumimoji="1" lang="en-US" altLang="zh-CN" dirty="0" smtClean="0"/>
              <a:t>yay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9564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</a:t>
            </a:r>
            <a:r>
              <a:rPr kumimoji="1" lang="zh-CN" altLang="en-US" smtClean="0"/>
              <a:t>基本的指标以及</a:t>
            </a:r>
            <a:r>
              <a:rPr kumimoji="1" lang="zh-CN" altLang="en-US" dirty="0" smtClean="0"/>
              <a:t>机器学习怎么介入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Momentum</a:t>
            </a:r>
            <a:r>
              <a:rPr kumimoji="1" lang="zh-CN" altLang="en-US" dirty="0" smtClean="0"/>
              <a:t> 动量线  </a:t>
            </a:r>
            <a:r>
              <a:rPr kumimoji="1" lang="en-US" altLang="zh-CN" dirty="0" smtClean="0"/>
              <a:t>mom[t] = price[t] / (price[t-n]) – 1</a:t>
            </a:r>
          </a:p>
          <a:p>
            <a:r>
              <a:rPr kumimoji="1" lang="en-US" altLang="zh-CN" dirty="0" smtClean="0"/>
              <a:t>SMA : Simple Moving Average.  (smooth, </a:t>
            </a:r>
            <a:r>
              <a:rPr kumimoji="1" lang="en-US" altLang="zh-CN" dirty="0" err="1" smtClean="0"/>
              <a:t>laggged</a:t>
            </a:r>
            <a:r>
              <a:rPr kumimoji="1" lang="en-US" altLang="zh-CN" dirty="0" smtClean="0"/>
              <a:t>) </a:t>
            </a:r>
            <a:r>
              <a:rPr kumimoji="1" lang="is-IS" altLang="zh-CN" dirty="0" smtClean="0"/>
              <a:t>… </a:t>
            </a:r>
            <a:r>
              <a:rPr kumimoji="1" lang="zh-CN" altLang="en-US" dirty="0" smtClean="0"/>
              <a:t>可以看作一种滤波器。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BB</a:t>
            </a:r>
            <a:r>
              <a:rPr kumimoji="1" lang="zh-CN" altLang="en-US" dirty="0" smtClean="0"/>
              <a:t> （</a:t>
            </a:r>
            <a:r>
              <a:rPr kumimoji="1" lang="en-US" altLang="zh-CN" dirty="0" err="1" smtClean="0"/>
              <a:t>bollinger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bands</a:t>
            </a:r>
            <a:r>
              <a:rPr kumimoji="1" lang="zh-CN" altLang="en-US" dirty="0" smtClean="0"/>
              <a:t>） </a:t>
            </a:r>
            <a:r>
              <a:rPr kumimoji="1" lang="en-US" altLang="zh-CN" dirty="0" smtClean="0"/>
              <a:t>BOLL</a:t>
            </a:r>
            <a:r>
              <a:rPr kumimoji="1" lang="zh-CN" altLang="en-US" dirty="0" smtClean="0"/>
              <a:t>指标 ： 决策边界是两个标准差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2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Normalization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SMA</a:t>
            </a:r>
            <a:r>
              <a:rPr kumimoji="1" lang="zh-CN" altLang="en-US" dirty="0" smtClean="0"/>
              <a:t>  －</a:t>
            </a:r>
            <a:r>
              <a:rPr kumimoji="1" lang="en-US" altLang="zh-CN" dirty="0" smtClean="0"/>
              <a:t>0.5</a:t>
            </a:r>
            <a:r>
              <a:rPr kumimoji="1" lang="zh-CN" altLang="en-US" dirty="0" smtClean="0"/>
              <a:t> ＋</a:t>
            </a:r>
            <a:r>
              <a:rPr kumimoji="1" lang="en-US" altLang="zh-CN" dirty="0" smtClean="0"/>
              <a:t>0.5</a:t>
            </a:r>
          </a:p>
          <a:p>
            <a:r>
              <a:rPr kumimoji="1" lang="en-US" altLang="zh-CN" dirty="0" smtClean="0"/>
              <a:t>Mom</a:t>
            </a:r>
            <a:r>
              <a:rPr kumimoji="1" lang="zh-CN" altLang="en-US" dirty="0" smtClean="0"/>
              <a:t> －</a:t>
            </a:r>
            <a:r>
              <a:rPr kumimoji="1" lang="en-US" altLang="zh-CN" dirty="0" smtClean="0"/>
              <a:t>0.5</a:t>
            </a:r>
            <a:r>
              <a:rPr kumimoji="1" lang="zh-CN" altLang="en-US" dirty="0" smtClean="0"/>
              <a:t>，＋</a:t>
            </a:r>
            <a:r>
              <a:rPr kumimoji="1" lang="en-US" altLang="zh-CN" dirty="0" smtClean="0"/>
              <a:t>0.5</a:t>
            </a:r>
          </a:p>
          <a:p>
            <a:r>
              <a:rPr kumimoji="1" lang="en-US" altLang="zh-CN" dirty="0" smtClean="0"/>
              <a:t>BB</a:t>
            </a:r>
            <a:r>
              <a:rPr kumimoji="1" lang="zh-CN" altLang="en-US" dirty="0" smtClean="0"/>
              <a:t> －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，＋</a:t>
            </a:r>
            <a:r>
              <a:rPr kumimoji="1" lang="en-US" altLang="zh-CN" dirty="0" smtClean="0"/>
              <a:t>1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Norm = (value – mean)/</a:t>
            </a:r>
            <a:r>
              <a:rPr kumimoji="1" lang="en-US" altLang="zh-CN" dirty="0" err="1" smtClean="0"/>
              <a:t>values.std</a:t>
            </a:r>
            <a:r>
              <a:rPr kumimoji="1" lang="en-US" altLang="zh-CN" dirty="0" smtClean="0"/>
              <a:t>()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82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8308756" cy="5380909"/>
          </a:xfrm>
        </p:spPr>
      </p:pic>
    </p:spTree>
    <p:extLst>
      <p:ext uri="{BB962C8B-B14F-4D97-AF65-F5344CB8AC3E}">
        <p14:creationId xmlns:p14="http://schemas.microsoft.com/office/powerpoint/2010/main" val="92754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1"/>
            <a:ext cx="8776679" cy="5527441"/>
          </a:xfrm>
        </p:spPr>
      </p:pic>
    </p:spTree>
    <p:extLst>
      <p:ext uri="{BB962C8B-B14F-4D97-AF65-F5344CB8AC3E}">
        <p14:creationId xmlns:p14="http://schemas.microsoft.com/office/powerpoint/2010/main" val="697711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82494"/>
            <a:ext cx="8712200" cy="3987800"/>
          </a:xfrm>
        </p:spPr>
      </p:pic>
    </p:spTree>
    <p:extLst>
      <p:ext uri="{BB962C8B-B14F-4D97-AF65-F5344CB8AC3E}">
        <p14:creationId xmlns:p14="http://schemas.microsoft.com/office/powerpoint/2010/main" val="116877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7862279" cy="5483326"/>
          </a:xfrm>
        </p:spPr>
      </p:pic>
    </p:spTree>
    <p:extLst>
      <p:ext uri="{BB962C8B-B14F-4D97-AF65-F5344CB8AC3E}">
        <p14:creationId xmlns:p14="http://schemas.microsoft.com/office/powerpoint/2010/main" val="489076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570880"/>
            <a:ext cx="7182054" cy="5282453"/>
          </a:xfrm>
        </p:spPr>
      </p:pic>
    </p:spTree>
    <p:extLst>
      <p:ext uri="{BB962C8B-B14F-4D97-AF65-F5344CB8AC3E}">
        <p14:creationId xmlns:p14="http://schemas.microsoft.com/office/powerpoint/2010/main" val="1480566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9022006" cy="5032376"/>
          </a:xfrm>
        </p:spPr>
      </p:pic>
    </p:spTree>
    <p:extLst>
      <p:ext uri="{BB962C8B-B14F-4D97-AF65-F5344CB8AC3E}">
        <p14:creationId xmlns:p14="http://schemas.microsoft.com/office/powerpoint/2010/main" val="983004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7315869" cy="5524228"/>
          </a:xfrm>
        </p:spPr>
      </p:pic>
    </p:spTree>
    <p:extLst>
      <p:ext uri="{BB962C8B-B14F-4D97-AF65-F5344CB8AC3E}">
        <p14:creationId xmlns:p14="http://schemas.microsoft.com/office/powerpoint/2010/main" val="769456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484631"/>
            <a:ext cx="7572347" cy="5626991"/>
          </a:xfrm>
        </p:spPr>
      </p:pic>
    </p:spTree>
    <p:extLst>
      <p:ext uri="{BB962C8B-B14F-4D97-AF65-F5344CB8AC3E}">
        <p14:creationId xmlns:p14="http://schemas.microsoft.com/office/powerpoint/2010/main" val="10403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需要掌握的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的知识点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主要平台：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Anaconda</a:t>
            </a:r>
            <a:r>
              <a:rPr kumimoji="1" lang="zh-CN" altLang="en-US" dirty="0" smtClean="0"/>
              <a:t>的安装</a:t>
            </a:r>
            <a:endParaRPr kumimoji="1" lang="en-US" altLang="zh-CN" dirty="0" smtClean="0"/>
          </a:p>
          <a:p>
            <a:r>
              <a:rPr kumimoji="1" lang="zh-CN" altLang="en-US" i="1" dirty="0"/>
              <a:t> </a:t>
            </a:r>
            <a:r>
              <a:rPr kumimoji="1" lang="en-US" altLang="zh-CN" dirty="0" err="1" smtClean="0"/>
              <a:t>ipython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notebook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6753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1"/>
            <a:ext cx="7895732" cy="5330529"/>
          </a:xfrm>
        </p:spPr>
      </p:pic>
    </p:spTree>
    <p:extLst>
      <p:ext uri="{BB962C8B-B14F-4D97-AF65-F5344CB8AC3E}">
        <p14:creationId xmlns:p14="http://schemas.microsoft.com/office/powerpoint/2010/main" val="42842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7706162" cy="5555170"/>
          </a:xfrm>
        </p:spPr>
      </p:pic>
    </p:spTree>
    <p:extLst>
      <p:ext uri="{BB962C8B-B14F-4D97-AF65-F5344CB8AC3E}">
        <p14:creationId xmlns:p14="http://schemas.microsoft.com/office/powerpoint/2010/main" val="211146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8754376" cy="5438484"/>
          </a:xfrm>
        </p:spPr>
      </p:pic>
    </p:spTree>
    <p:extLst>
      <p:ext uri="{BB962C8B-B14F-4D97-AF65-F5344CB8AC3E}">
        <p14:creationId xmlns:p14="http://schemas.microsoft.com/office/powerpoint/2010/main" val="307342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1"/>
            <a:ext cx="8241420" cy="5536445"/>
          </a:xfrm>
        </p:spPr>
      </p:pic>
    </p:spTree>
    <p:extLst>
      <p:ext uri="{BB962C8B-B14F-4D97-AF65-F5344CB8AC3E}">
        <p14:creationId xmlns:p14="http://schemas.microsoft.com/office/powerpoint/2010/main" val="809327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70158"/>
            <a:ext cx="9423450" cy="5204341"/>
          </a:xfrm>
        </p:spPr>
      </p:pic>
    </p:spTree>
    <p:extLst>
      <p:ext uri="{BB962C8B-B14F-4D97-AF65-F5344CB8AC3E}">
        <p14:creationId xmlns:p14="http://schemas.microsoft.com/office/powerpoint/2010/main" val="203183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Homework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掌握上述知识，我们下节</a:t>
            </a:r>
            <a:r>
              <a:rPr kumimoji="1" lang="zh-CN" altLang="en-US" smtClean="0"/>
              <a:t>课要</a:t>
            </a:r>
            <a:r>
              <a:rPr kumimoji="1" lang="zh-CN" altLang="en-US" smtClean="0"/>
              <a:t>上机了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84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需要掌握的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的知识点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Python </a:t>
            </a:r>
            <a:r>
              <a:rPr kumimoji="1" lang="zh-CN" altLang="en-US" dirty="0" smtClean="0"/>
              <a:t> 的数据类型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	</a:t>
            </a:r>
            <a:r>
              <a:rPr kumimoji="1" lang="en-US" altLang="zh-CN" dirty="0" err="1" smtClean="0"/>
              <a:t>str,float,bool,int,long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的基本语法：分支，循环，函数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的数据结构：</a:t>
            </a:r>
            <a:r>
              <a:rPr kumimoji="1" lang="en-US" altLang="zh-CN" dirty="0" err="1" smtClean="0"/>
              <a:t>tuple,list,dictionary,etc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的内置函数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和面向对象编程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自学地址：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2"/>
              </a:rPr>
              <a:t>https://learnxinyminutes.com/docs/python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7500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需要掌握的</a:t>
            </a:r>
            <a:r>
              <a:rPr kumimoji="1" lang="en-US" altLang="zh-CN" dirty="0" err="1" smtClean="0"/>
              <a:t>numpy</a:t>
            </a:r>
            <a:r>
              <a:rPr kumimoji="1" lang="zh-CN" altLang="en-US" dirty="0" smtClean="0"/>
              <a:t>的知识点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利用</a:t>
            </a:r>
            <a:r>
              <a:rPr kumimoji="1" lang="en-US" altLang="zh-CN" dirty="0" err="1" smtClean="0"/>
              <a:t>numpy</a:t>
            </a:r>
            <a:r>
              <a:rPr kumimoji="1" lang="zh-CN" altLang="en-US" dirty="0" smtClean="0"/>
              <a:t>进行各类线性代数的运算：</a:t>
            </a:r>
            <a:endParaRPr kumimoji="1" lang="en-US" altLang="zh-CN" dirty="0" smtClean="0"/>
          </a:p>
          <a:p>
            <a:pPr marL="749808" lvl="1" indent="-457200">
              <a:buFont typeface="+mj-lt"/>
              <a:buAutoNum type="arabicPeriod"/>
            </a:pPr>
            <a:r>
              <a:rPr kumimoji="1" lang="zh-CN" altLang="en-US" dirty="0" smtClean="0"/>
              <a:t>创建矩阵，向量，</a:t>
            </a:r>
            <a:r>
              <a:rPr kumimoji="1" lang="en-US" altLang="zh-CN" dirty="0" err="1" smtClean="0"/>
              <a:t>etc</a:t>
            </a:r>
            <a:endParaRPr kumimoji="1" lang="en-US" altLang="zh-CN" dirty="0" smtClean="0"/>
          </a:p>
          <a:p>
            <a:pPr marL="749808" lvl="1" indent="-457200">
              <a:buFont typeface="+mj-lt"/>
              <a:buAutoNum type="arabicPeriod"/>
            </a:pPr>
            <a:r>
              <a:rPr kumimoji="1" lang="zh-CN" altLang="en-US" dirty="0" smtClean="0"/>
              <a:t>熟练掌握矩阵的索引</a:t>
            </a:r>
            <a:endParaRPr kumimoji="1" lang="en-US" altLang="zh-CN" dirty="0" smtClean="0"/>
          </a:p>
          <a:p>
            <a:pPr marL="749808" lvl="1" indent="-457200">
              <a:buFont typeface="+mj-lt"/>
              <a:buAutoNum type="arabicPeriod"/>
            </a:pP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numpy</a:t>
            </a:r>
            <a:r>
              <a:rPr kumimoji="1" lang="zh-CN" altLang="en-US" dirty="0" smtClean="0"/>
              <a:t>的输入和输出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numpy</a:t>
            </a:r>
            <a:r>
              <a:rPr kumimoji="1" lang="zh-CN" altLang="en-US" dirty="0" smtClean="0"/>
              <a:t>的常用函数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自学地址：书籍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进行数据分析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第四章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52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需要掌握的</a:t>
            </a:r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的知识点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 pandas</a:t>
            </a:r>
            <a:r>
              <a:rPr kumimoji="1" lang="zh-CN" altLang="en-US" dirty="0" smtClean="0"/>
              <a:t>与数据</a:t>
            </a:r>
            <a:r>
              <a:rPr kumimoji="1" lang="en-US" altLang="zh-CN" dirty="0" err="1" smtClean="0"/>
              <a:t>io</a:t>
            </a:r>
            <a:endParaRPr kumimoji="1" lang="en-US" altLang="zh-CN" dirty="0" smtClean="0"/>
          </a:p>
          <a:p>
            <a:r>
              <a:rPr kumimoji="1" lang="en-US" altLang="zh-CN" dirty="0" smtClean="0"/>
              <a:t>2. pandas 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dataframe</a:t>
            </a:r>
            <a:r>
              <a:rPr kumimoji="1" lang="zh-CN" altLang="en-US" dirty="0" smtClean="0"/>
              <a:t>的各种内置函数（统计指标，绘图）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pandas</a:t>
            </a:r>
            <a:r>
              <a:rPr kumimoji="1" lang="zh-CN" altLang="en-US" dirty="0" smtClean="0"/>
              <a:t>的索引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自学地址：书籍 </a:t>
            </a:r>
            <a:r>
              <a:rPr kumimoji="1" lang="en-US" altLang="zh-CN" dirty="0"/>
              <a:t>《</a:t>
            </a:r>
            <a:r>
              <a:rPr kumimoji="1" lang="zh-CN" altLang="en-US" dirty="0"/>
              <a:t>利用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进行数据分析</a:t>
            </a:r>
            <a:r>
              <a:rPr kumimoji="1" lang="en-US" altLang="zh-CN" dirty="0"/>
              <a:t>》</a:t>
            </a:r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章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135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需要掌握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的</a:t>
            </a:r>
            <a:r>
              <a:rPr kumimoji="1" lang="zh-CN" altLang="en-US" dirty="0"/>
              <a:t>知识点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利用</a:t>
            </a:r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mnist</a:t>
            </a:r>
            <a:r>
              <a:rPr kumimoji="1" lang="zh-CN" altLang="en-US" dirty="0" smtClean="0"/>
              <a:t>数据上做分类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利用</a:t>
            </a:r>
            <a:r>
              <a:rPr kumimoji="1" lang="en-US" altLang="zh-CN" dirty="0" err="1" smtClean="0"/>
              <a:t>sklearn</a:t>
            </a:r>
            <a:r>
              <a:rPr kumimoji="1" lang="zh-CN" altLang="en-US" dirty="0" smtClean="0"/>
              <a:t>做线性回归模型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http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scikit-learn.org</a:t>
            </a:r>
            <a:r>
              <a:rPr kumimoji="1" lang="en-US" altLang="zh-CN" dirty="0"/>
              <a:t>/stable/</a:t>
            </a:r>
            <a:r>
              <a:rPr kumimoji="1" lang="en-US" altLang="zh-CN" dirty="0" err="1"/>
              <a:t>auto_examples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index.html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08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这只股票要不要买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账面价值：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＊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万 工厂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专利 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万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万负债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内在价值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万 分红／年  </a:t>
            </a:r>
            <a:r>
              <a:rPr kumimoji="1" lang="en-US" altLang="zh-CN" dirty="0" smtClean="0"/>
              <a:t>5%</a:t>
            </a:r>
            <a:r>
              <a:rPr kumimoji="1" lang="zh-CN" altLang="en-US" dirty="0" smtClean="0"/>
              <a:t>的折现率</a:t>
            </a:r>
            <a:endParaRPr kumimoji="1" lang="en-US" altLang="zh-CN" dirty="0" smtClean="0"/>
          </a:p>
          <a:p>
            <a:r>
              <a:rPr kumimoji="1" lang="zh-CN" altLang="en-US" dirty="0" smtClean="0"/>
              <a:t>市场价值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万股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每股</a:t>
            </a:r>
            <a:r>
              <a:rPr kumimoji="1" lang="en-US" altLang="zh-CN" dirty="0" smtClean="0"/>
              <a:t>75</a:t>
            </a:r>
            <a:r>
              <a:rPr kumimoji="1" lang="zh-CN" altLang="en-US" dirty="0" smtClean="0"/>
              <a:t>块钱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26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这只股票要不要买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账面价值：</a:t>
            </a:r>
            <a:r>
              <a:rPr kumimoji="1" lang="en-US" altLang="zh-CN" dirty="0" smtClean="0"/>
              <a:t>80</a:t>
            </a:r>
            <a:r>
              <a:rPr kumimoji="1" lang="zh-CN" altLang="en-US" dirty="0" smtClean="0"/>
              <a:t>万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＊ 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万 工厂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专利 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万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万负债</a:t>
            </a:r>
            <a:endParaRPr kumimoji="1" lang="en-US" altLang="zh-CN" dirty="0" smtClean="0"/>
          </a:p>
          <a:p>
            <a:r>
              <a:rPr kumimoji="1" lang="zh-CN" altLang="en-US" dirty="0" smtClean="0"/>
              <a:t>内在价值 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万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万 分红／年  </a:t>
            </a:r>
            <a:r>
              <a:rPr kumimoji="1" lang="en-US" altLang="zh-CN" dirty="0" smtClean="0"/>
              <a:t>5%</a:t>
            </a:r>
            <a:r>
              <a:rPr kumimoji="1" lang="zh-CN" altLang="en-US" dirty="0" smtClean="0"/>
              <a:t>的折现率</a:t>
            </a:r>
            <a:endParaRPr kumimoji="1" lang="en-US" altLang="zh-CN" dirty="0" smtClean="0"/>
          </a:p>
          <a:p>
            <a:r>
              <a:rPr kumimoji="1" lang="zh-CN" altLang="en-US" dirty="0" smtClean="0"/>
              <a:t>市场价值 </a:t>
            </a:r>
            <a:r>
              <a:rPr kumimoji="1" lang="en-US" altLang="zh-CN" dirty="0" smtClean="0"/>
              <a:t>75</a:t>
            </a:r>
            <a:r>
              <a:rPr kumimoji="1" lang="zh-CN" altLang="en-US" dirty="0" smtClean="0"/>
              <a:t>万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万股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每股</a:t>
            </a:r>
            <a:r>
              <a:rPr kumimoji="1" lang="en-US" altLang="zh-CN" dirty="0" smtClean="0"/>
              <a:t>75</a:t>
            </a:r>
            <a:r>
              <a:rPr kumimoji="1" lang="zh-CN" altLang="en-US" dirty="0" smtClean="0"/>
              <a:t>块钱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317025"/>
      </p:ext>
    </p:extLst>
  </p:cSld>
  <p:clrMapOvr>
    <a:masterClrMapping/>
  </p:clrMapOvr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242</TotalTime>
  <Words>611</Words>
  <Application>Microsoft Macintosh PowerPoint</Application>
  <PresentationFormat>宽屏</PresentationFormat>
  <Paragraphs>135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Cambria Math</vt:lpstr>
      <vt:lpstr>DengXian</vt:lpstr>
      <vt:lpstr>Wingdings</vt:lpstr>
      <vt:lpstr>宋体</vt:lpstr>
      <vt:lpstr>怀旧</vt:lpstr>
      <vt:lpstr>机器学习和量化交易实战</vt:lpstr>
      <vt:lpstr>这次和下次课程的任务目标</vt:lpstr>
      <vt:lpstr>需要掌握的python的知识点</vt:lpstr>
      <vt:lpstr>需要掌握的python的知识点</vt:lpstr>
      <vt:lpstr>需要掌握的numpy的知识点</vt:lpstr>
      <vt:lpstr>需要掌握的pandas的知识点</vt:lpstr>
      <vt:lpstr>需要掌握的sklearn的知识点</vt:lpstr>
      <vt:lpstr>这只股票要不要买</vt:lpstr>
      <vt:lpstr>这只股票要不要买</vt:lpstr>
      <vt:lpstr>CAPM Model</vt:lpstr>
      <vt:lpstr>Market Portfolio</vt:lpstr>
      <vt:lpstr>个股的CAPM model</vt:lpstr>
      <vt:lpstr>被动式管理 vs 主动式管理基金</vt:lpstr>
      <vt:lpstr>投资组合的CAPM 模型</vt:lpstr>
      <vt:lpstr>几个推论</vt:lpstr>
      <vt:lpstr>价格套利理论（APT） </vt:lpstr>
      <vt:lpstr>两只股票的例子 </vt:lpstr>
      <vt:lpstr>技术分析 vs 基本面分析</vt:lpstr>
      <vt:lpstr>技术分析何时works？</vt:lpstr>
      <vt:lpstr>最基本的指标以及机器学习怎么介入</vt:lpstr>
      <vt:lpstr>Normalization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tech peony</dc:creator>
  <cp:lastModifiedBy>tech peony</cp:lastModifiedBy>
  <cp:revision>34</cp:revision>
  <dcterms:created xsi:type="dcterms:W3CDTF">2016-09-25T06:11:22Z</dcterms:created>
  <dcterms:modified xsi:type="dcterms:W3CDTF">2016-09-25T10:26:41Z</dcterms:modified>
</cp:coreProperties>
</file>